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9"/>
  </p:notesMasterIdLst>
  <p:sldIdLst>
    <p:sldId id="258" r:id="rId2"/>
    <p:sldId id="261" r:id="rId3"/>
    <p:sldId id="262" r:id="rId4"/>
    <p:sldId id="263" r:id="rId5"/>
    <p:sldId id="264" r:id="rId6"/>
    <p:sldId id="267" r:id="rId7"/>
    <p:sldId id="296" r:id="rId8"/>
    <p:sldId id="270" r:id="rId9"/>
    <p:sldId id="274" r:id="rId10"/>
    <p:sldId id="275" r:id="rId11"/>
    <p:sldId id="276" r:id="rId12"/>
    <p:sldId id="297" r:id="rId13"/>
    <p:sldId id="301" r:id="rId14"/>
    <p:sldId id="298" r:id="rId15"/>
    <p:sldId id="279" r:id="rId16"/>
    <p:sldId id="280" r:id="rId17"/>
    <p:sldId id="281" r:id="rId18"/>
    <p:sldId id="282" r:id="rId19"/>
    <p:sldId id="299" r:id="rId20"/>
    <p:sldId id="283" r:id="rId21"/>
    <p:sldId id="284" r:id="rId22"/>
    <p:sldId id="289" r:id="rId23"/>
    <p:sldId id="300" r:id="rId24"/>
    <p:sldId id="290" r:id="rId25"/>
    <p:sldId id="291" r:id="rId26"/>
    <p:sldId id="292" r:id="rId27"/>
    <p:sldId id="302" r:id="rId28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-128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-128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-128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-128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-128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-128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-128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-128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-128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26" autoAdjust="0"/>
    <p:restoredTop sz="92512" autoAdjust="0"/>
  </p:normalViewPr>
  <p:slideViewPr>
    <p:cSldViewPr>
      <p:cViewPr varScale="1">
        <p:scale>
          <a:sx n="58" d="100"/>
          <a:sy n="58" d="100"/>
        </p:scale>
        <p:origin x="-552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99CDE1-410A-4320-9B0D-FC1CDE891E92}" type="datetimeFigureOut">
              <a:rPr lang="en-US" smtClean="0"/>
              <a:pPr/>
              <a:t>3/6/2012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1FE684-5FEE-479C-B7EE-C9BD83C9A3D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0277F6D-E103-42B6-84DE-F16320AA0CE2}" type="slidenum">
              <a:rPr lang="en-US"/>
              <a:pPr/>
              <a:t>7</a:t>
            </a:fld>
            <a:endParaRPr lang="en-US"/>
          </a:p>
        </p:txBody>
      </p:sp>
      <p:sp>
        <p:nvSpPr>
          <p:cNvPr id="238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8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0F36AF7-64DC-45E1-A28A-E3D93BDBCEFE}" type="slidenum">
              <a:rPr lang="en-US"/>
              <a:pPr/>
              <a:t>12</a:t>
            </a:fld>
            <a:endParaRPr lang="en-US"/>
          </a:p>
        </p:txBody>
      </p:sp>
      <p:sp>
        <p:nvSpPr>
          <p:cNvPr id="116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BFA7D08-988B-4ECA-9CD9-6DF99384FE7D}" type="slidenum">
              <a:rPr lang="en-US"/>
              <a:pPr/>
              <a:t>19</a:t>
            </a:fld>
            <a:endParaRPr lang="en-US"/>
          </a:p>
        </p:txBody>
      </p:sp>
      <p:sp>
        <p:nvSpPr>
          <p:cNvPr id="128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C2DFA93-37FE-4BDB-8CB1-797EDC9F8FAE}" type="slidenum">
              <a:rPr lang="en-US"/>
              <a:pPr/>
              <a:t>27</a:t>
            </a:fld>
            <a:endParaRPr lang="en-US"/>
          </a:p>
        </p:txBody>
      </p:sp>
      <p:sp>
        <p:nvSpPr>
          <p:cNvPr id="115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26213" y="0"/>
            <a:ext cx="2160587" cy="61261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450" y="0"/>
            <a:ext cx="6329363" cy="61261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4450" y="0"/>
            <a:ext cx="210185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16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1600">
          <a:solidFill>
            <a:schemeClr val="tx2"/>
          </a:solidFill>
          <a:latin typeface="Arial" charset="0"/>
          <a:ea typeface="ＭＳ Ｐゴシック" pitchFamily="-128" charset="-128"/>
        </a:defRPr>
      </a:lvl2pPr>
      <a:lvl3pPr algn="l" rtl="0" fontAlgn="base">
        <a:spcBef>
          <a:spcPct val="0"/>
        </a:spcBef>
        <a:spcAft>
          <a:spcPct val="0"/>
        </a:spcAft>
        <a:defRPr sz="1600">
          <a:solidFill>
            <a:schemeClr val="tx2"/>
          </a:solidFill>
          <a:latin typeface="Arial" charset="0"/>
          <a:ea typeface="ＭＳ Ｐゴシック" pitchFamily="-128" charset="-128"/>
        </a:defRPr>
      </a:lvl3pPr>
      <a:lvl4pPr algn="l" rtl="0" fontAlgn="base">
        <a:spcBef>
          <a:spcPct val="0"/>
        </a:spcBef>
        <a:spcAft>
          <a:spcPct val="0"/>
        </a:spcAft>
        <a:defRPr sz="1600">
          <a:solidFill>
            <a:schemeClr val="tx2"/>
          </a:solidFill>
          <a:latin typeface="Arial" charset="0"/>
          <a:ea typeface="ＭＳ Ｐゴシック" pitchFamily="-128" charset="-128"/>
        </a:defRPr>
      </a:lvl4pPr>
      <a:lvl5pPr algn="l" rtl="0" fontAlgn="base">
        <a:spcBef>
          <a:spcPct val="0"/>
        </a:spcBef>
        <a:spcAft>
          <a:spcPct val="0"/>
        </a:spcAft>
        <a:defRPr sz="1600">
          <a:solidFill>
            <a:schemeClr val="tx2"/>
          </a:solidFill>
          <a:latin typeface="Arial" charset="0"/>
          <a:ea typeface="ＭＳ Ｐゴシック" pitchFamily="-128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1600">
          <a:solidFill>
            <a:schemeClr val="tx2"/>
          </a:solidFill>
          <a:latin typeface="Arial" charset="0"/>
          <a:ea typeface="ＭＳ Ｐゴシック" pitchFamily="-128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1600">
          <a:solidFill>
            <a:schemeClr val="tx2"/>
          </a:solidFill>
          <a:latin typeface="Arial" charset="0"/>
          <a:ea typeface="ＭＳ Ｐゴシック" pitchFamily="-128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1600">
          <a:solidFill>
            <a:schemeClr val="tx2"/>
          </a:solidFill>
          <a:latin typeface="Arial" charset="0"/>
          <a:ea typeface="ＭＳ Ｐゴシック" pitchFamily="-128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1600">
          <a:solidFill>
            <a:schemeClr val="tx2"/>
          </a:solidFill>
          <a:latin typeface="Arial" charset="0"/>
          <a:ea typeface="ＭＳ Ｐゴシック" pitchFamily="-128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09_Figure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084513"/>
            <a:ext cx="8548687" cy="3773487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1"/>
            <a:ext cx="723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 Mutability and Repair of DNA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838201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REPLICATION ERRRORS AND THEIR REPAIR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1524000"/>
            <a:ext cx="3962400" cy="5333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The nature of mutations</a:t>
            </a:r>
            <a:endParaRPr lang="en-US" sz="2800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2000" y="2514600"/>
            <a:ext cx="21336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Transitions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15000" y="2514600"/>
            <a:ext cx="220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Transversions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7" name="Picture 3" descr="09_Figure0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447800"/>
            <a:ext cx="8548687" cy="518795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81000" y="533400"/>
            <a:ext cx="502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Thymine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dimer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caused by UV light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1" name="Picture 3" descr="09_Figure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990600"/>
            <a:ext cx="5613034" cy="56388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0"/>
            <a:ext cx="8610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Base analogs and intercalating agents that cause mutations in DNA</a:t>
            </a:r>
            <a:endParaRPr lang="en-US" sz="2800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62966" y="2362200"/>
            <a:ext cx="4081034" cy="3962400"/>
          </a:xfrm>
          <a:prstGeom prst="rect">
            <a:avLst/>
          </a:prstGeom>
          <a:noFill/>
        </p:spPr>
      </p:pic>
      <p:sp>
        <p:nvSpPr>
          <p:cNvPr id="50180" name="Text Box 4"/>
          <p:cNvSpPr txBox="1">
            <a:spLocks noChangeArrowheads="1"/>
          </p:cNvSpPr>
          <p:nvPr/>
        </p:nvSpPr>
        <p:spPr bwMode="auto">
          <a:xfrm>
            <a:off x="5105400" y="0"/>
            <a:ext cx="3581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Ames test for </a:t>
            </a:r>
            <a:r>
              <a:rPr lang="en-US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carcinogens</a:t>
            </a:r>
            <a:endParaRPr lang="en-US" sz="24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09_UnFigure0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93725"/>
            <a:ext cx="5004775" cy="62642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ruce Am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1066800"/>
            <a:ext cx="3429000" cy="3429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685800" y="5029200"/>
            <a:ext cx="8077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Bruce N. Ames</a:t>
            </a:r>
          </a:p>
          <a:p>
            <a:r>
              <a:rPr lang="en-US" b="1" dirty="0" smtClean="0"/>
              <a:t>Professor of the Graduate School Division of Biochemistry and Molecular Biology, UC Berkeley</a:t>
            </a:r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0"/>
            <a:ext cx="563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REPAIR OF DNA DAMAGE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3" descr="09_Table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76400"/>
            <a:ext cx="9041323" cy="2971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3" name="Picture 3" descr="09_Figure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457200"/>
            <a:ext cx="8548687" cy="21336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219200" y="0"/>
            <a:ext cx="5257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Direct reversal of DNA damage</a:t>
            </a:r>
            <a:endParaRPr lang="en-US" sz="2800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9000" y="2629166"/>
            <a:ext cx="3962400" cy="42288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7" name="Picture 3" descr="09_Figure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6863" y="1779588"/>
            <a:ext cx="8548687" cy="329882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28600" y="228600"/>
            <a:ext cx="822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Direct removal of the methyl group from O6 -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methylguanine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1" name="Picture 3" descr="09_Figure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14801" y="1524000"/>
            <a:ext cx="5029200" cy="2320809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04800" y="0"/>
            <a:ext cx="8610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Base excision repair enzymes remove damaged bases by a base-flipping mechanism</a:t>
            </a:r>
            <a:endParaRPr lang="en-US" sz="2800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3" descr="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990600"/>
            <a:ext cx="3975246" cy="5638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5" name="Picture 3" descr="09_Figure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1800" y="0"/>
            <a:ext cx="5908675" cy="658495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04800" y="304800"/>
            <a:ext cx="3124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Structure of DNA-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glycosylase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complex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6" name="Text Box 4"/>
          <p:cNvSpPr txBox="1">
            <a:spLocks noChangeArrowheads="1"/>
          </p:cNvSpPr>
          <p:nvPr/>
        </p:nvSpPr>
        <p:spPr bwMode="auto">
          <a:xfrm>
            <a:off x="304800" y="312003"/>
            <a:ext cx="84582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How is an altered base detected within the context of the double-helix?</a:t>
            </a:r>
          </a:p>
        </p:txBody>
      </p:sp>
      <p:pic>
        <p:nvPicPr>
          <p:cNvPr id="84997" name="Picture 5" descr="figure 5-4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28875" y="1447800"/>
            <a:ext cx="6715125" cy="5176838"/>
          </a:xfrm>
          <a:prstGeom prst="rect">
            <a:avLst/>
          </a:prstGeom>
          <a:noFill/>
        </p:spPr>
      </p:pic>
      <p:sp>
        <p:nvSpPr>
          <p:cNvPr id="84998" name="Text Box 6"/>
          <p:cNvSpPr txBox="1">
            <a:spLocks noChangeArrowheads="1"/>
          </p:cNvSpPr>
          <p:nvPr/>
        </p:nvSpPr>
        <p:spPr bwMode="auto">
          <a:xfrm>
            <a:off x="0" y="1447800"/>
            <a:ext cx="24384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The recognition of an unusual nucleotide in DNA by base-flipping of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glycosylase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1" name="Picture 3" descr="09_Figure0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71600"/>
            <a:ext cx="8548687" cy="4786313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0"/>
            <a:ext cx="7239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Some replication errors escape proofreading</a:t>
            </a:r>
            <a:endParaRPr lang="en-US" sz="2800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9" name="Picture 3" descr="09_Figure1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38200"/>
            <a:ext cx="8548687" cy="3402013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04800" y="0"/>
            <a:ext cx="7391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Oxo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-G:A repair by a fail-safe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glycosylase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File:8-Oxoguanin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4572000"/>
            <a:ext cx="2743200" cy="1669923"/>
          </a:xfrm>
          <a:prstGeom prst="rect">
            <a:avLst/>
          </a:prstGeom>
          <a:noFill/>
        </p:spPr>
      </p:pic>
      <p:pic>
        <p:nvPicPr>
          <p:cNvPr id="6" name="Picture 3" descr="06_Figure0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76800" y="4114800"/>
            <a:ext cx="3733800" cy="25245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3" name="Picture 3" descr="09_Figure1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3600" y="273050"/>
            <a:ext cx="2998787" cy="658495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381000"/>
            <a:ext cx="5715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Nucleotide excision repair enzymes cleave damaged DNA on either side of the lesion</a:t>
            </a:r>
            <a:endParaRPr lang="en-US" sz="2800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3" name="Picture 3" descr="09_Figure1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14800" y="273050"/>
            <a:ext cx="4121150" cy="658495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304800"/>
            <a:ext cx="3810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Transcription-coupled DNA repair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8763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Recombination repair DNA breaks by retrieving sequence information from undamaged DNA</a:t>
            </a:r>
            <a:endParaRPr lang="en-US" sz="2800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5" descr="figure 5-5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668462"/>
            <a:ext cx="7543800" cy="5189538"/>
          </a:xfrm>
          <a:prstGeom prst="rect">
            <a:avLst/>
          </a:prstGeom>
          <a:noFill/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762000" y="1066800"/>
            <a:ext cx="635552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tx2"/>
                </a:solidFill>
                <a:latin typeface="Times New Roman" pitchFamily="18" charset="0"/>
              </a:rPr>
              <a:t>Double-Strand Breaks are Efficiently Repaired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7" name="Picture 3" descr="09_Figure1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273050"/>
            <a:ext cx="4335463" cy="658495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228600"/>
            <a:ext cx="4572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DSBs in DNA are also repaired by direct joining of broken ends</a:t>
            </a:r>
            <a:endParaRPr lang="en-US" sz="2800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1" name="Picture 3" descr="09_Figure1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7600" y="273050"/>
            <a:ext cx="5260975" cy="658495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304800"/>
            <a:ext cx="3429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Translesion</a:t>
            </a:r>
            <a:r>
              <a:rPr lang="en-US" sz="28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DNA synthesis enables replication to proceed across DNA damage</a:t>
            </a:r>
            <a:endParaRPr lang="en-US" sz="2800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5" name="Picture 3" descr="09_Figure2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6863" y="1760538"/>
            <a:ext cx="8548687" cy="3335337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28600" y="381000"/>
            <a:ext cx="861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Structures of a </a:t>
            </a:r>
            <a:r>
              <a:rPr lang="en-US" b="1" dirty="0" err="1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translesion</a:t>
            </a:r>
            <a:r>
              <a:rPr lang="en-US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polymerase and a typical polymerase </a:t>
            </a:r>
            <a:endParaRPr lang="en-US" b="1" dirty="0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Table5_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981200"/>
            <a:ext cx="9144000" cy="4398963"/>
          </a:xfrm>
          <a:prstGeom prst="rect">
            <a:avLst/>
          </a:prstGeom>
          <a:noFill/>
        </p:spPr>
      </p:pic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457200" y="1143000"/>
            <a:ext cx="6858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>
                <a:solidFill>
                  <a:schemeClr val="accent2"/>
                </a:solidFill>
              </a:rPr>
              <a:t>Mutations are linked to cancer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5" name="Picture 3" descr="09_Figure0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0"/>
            <a:ext cx="3124200" cy="687125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0"/>
            <a:ext cx="5181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Mismatch repair removes errors that escape proofreading</a:t>
            </a:r>
            <a:endParaRPr lang="en-US" sz="2800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9" name="Picture 3" descr="09_Figure0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67200" y="0"/>
            <a:ext cx="4340225" cy="658495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304800"/>
            <a:ext cx="4648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Structure of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MutS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and DNA</a:t>
            </a:r>
          </a:p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MutS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recognizing mismatches from the distortion they cause)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3" name="Picture 3" descr="09_Figure0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14799" y="0"/>
            <a:ext cx="4768195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228600"/>
            <a:ext cx="3886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Dan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methylation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in E. coli replication fork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5" name="Picture 3" descr="09_Figure0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6863" y="1160463"/>
            <a:ext cx="8548687" cy="4535487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228601"/>
            <a:ext cx="45720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Directionality in mismatch repair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7" name="Picture 5" descr="table 5-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941513"/>
            <a:ext cx="8534400" cy="29749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7" name="Picture 3" descr="09_Figure0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97450" y="0"/>
            <a:ext cx="4146550" cy="658495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152400"/>
            <a:ext cx="4038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DNA DAMAGE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1066801"/>
            <a:ext cx="4876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DNA undergoes damage spontaneously from hydrolysis and </a:t>
            </a:r>
            <a:r>
              <a:rPr lang="en-US" sz="2800" b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deamination</a:t>
            </a:r>
            <a:endParaRPr lang="en-US" sz="2800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3" name="Picture 3" descr="09_Figure0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651000"/>
            <a:ext cx="8548687" cy="5207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152400"/>
            <a:ext cx="891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DNA is damaged by alkylation, oxidation, and radiation</a:t>
            </a:r>
            <a:endParaRPr lang="en-US" sz="2800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Watson_TEMP">
  <a:themeElements>
    <a:clrScheme name="Watson_TEMP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Watson_TEMP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-12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-128" charset="-128"/>
          </a:defRPr>
        </a:defPPr>
      </a:lstStyle>
    </a:lnDef>
  </a:objectDefaults>
  <a:extraClrSchemeLst>
    <a:extraClrScheme>
      <a:clrScheme name="Watson_TEM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atson_TEMP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atson_TEMP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atson_TEMP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atson_TEMP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atson_TEMP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son_TEMP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son_TEMP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son_TEMP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son_TEMP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son_TEMP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son_TEMP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Macintosh HD:Users:toughguy:Desktop:WATSON_IMAGE_PRES:Watson_TEMP.pot</Template>
  <TotalTime>168</TotalTime>
  <Words>251</Words>
  <Application>Microsoft Office PowerPoint</Application>
  <PresentationFormat>On-screen Show (4:3)</PresentationFormat>
  <Paragraphs>39</Paragraphs>
  <Slides>27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Watson_TEMP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</vt:vector>
  </TitlesOfParts>
  <Company>Pearson - Benjamin Cummings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James Bruce</dc:creator>
  <cp:lastModifiedBy>junghuei</cp:lastModifiedBy>
  <cp:revision>45</cp:revision>
  <dcterms:created xsi:type="dcterms:W3CDTF">2008-01-28T07:13:32Z</dcterms:created>
  <dcterms:modified xsi:type="dcterms:W3CDTF">2012-03-06T22:15:54Z</dcterms:modified>
</cp:coreProperties>
</file>